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3226"/>
    <a:srgbClr val="02314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7" autoAdjust="0"/>
    <p:restoredTop sz="94660"/>
  </p:normalViewPr>
  <p:slideViewPr>
    <p:cSldViewPr snapToGrid="0">
      <p:cViewPr varScale="1">
        <p:scale>
          <a:sx n="82" d="100"/>
          <a:sy n="82" d="100"/>
        </p:scale>
        <p:origin x="715"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jpg>
</file>

<file path=ppt/media/image13.jpg>
</file>

<file path=ppt/media/image2.jpe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ECBA2-B3AA-D27A-873F-704AE67D2C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1A8CB5F-1CB0-1B4E-9576-61FA724006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994BBD6-1831-79FE-FEDB-ED0F62A101B3}"/>
              </a:ext>
            </a:extLst>
          </p:cNvPr>
          <p:cNvSpPr>
            <a:spLocks noGrp="1"/>
          </p:cNvSpPr>
          <p:nvPr>
            <p:ph type="dt" sz="half" idx="10"/>
          </p:nvPr>
        </p:nvSpPr>
        <p:spPr/>
        <p:txBody>
          <a:bodyPr/>
          <a:lstStyle/>
          <a:p>
            <a:fld id="{E9A47E24-9EAC-4D4B-A18A-BF692AE14E85}" type="datetimeFigureOut">
              <a:rPr lang="en-IN" smtClean="0"/>
              <a:t>01-10-2023</a:t>
            </a:fld>
            <a:endParaRPr lang="en-IN"/>
          </a:p>
        </p:txBody>
      </p:sp>
      <p:sp>
        <p:nvSpPr>
          <p:cNvPr id="5" name="Footer Placeholder 4">
            <a:extLst>
              <a:ext uri="{FF2B5EF4-FFF2-40B4-BE49-F238E27FC236}">
                <a16:creationId xmlns:a16="http://schemas.microsoft.com/office/drawing/2014/main" id="{54C425C9-3C0D-F93D-3248-56D3BDE88F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94BB27A-09ED-907D-B62D-0AA7E8014C2B}"/>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1503891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C193B-62BF-99AF-C1C4-BFE1ECDFA78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3A9E0B2-645F-57BB-7F31-B3BF38F57B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E63AE6A-67A6-83C1-01A9-D318E11D1453}"/>
              </a:ext>
            </a:extLst>
          </p:cNvPr>
          <p:cNvSpPr>
            <a:spLocks noGrp="1"/>
          </p:cNvSpPr>
          <p:nvPr>
            <p:ph type="dt" sz="half" idx="10"/>
          </p:nvPr>
        </p:nvSpPr>
        <p:spPr/>
        <p:txBody>
          <a:bodyPr/>
          <a:lstStyle/>
          <a:p>
            <a:fld id="{E9A47E24-9EAC-4D4B-A18A-BF692AE14E85}" type="datetimeFigureOut">
              <a:rPr lang="en-IN" smtClean="0"/>
              <a:t>01-10-2023</a:t>
            </a:fld>
            <a:endParaRPr lang="en-IN"/>
          </a:p>
        </p:txBody>
      </p:sp>
      <p:sp>
        <p:nvSpPr>
          <p:cNvPr id="5" name="Footer Placeholder 4">
            <a:extLst>
              <a:ext uri="{FF2B5EF4-FFF2-40B4-BE49-F238E27FC236}">
                <a16:creationId xmlns:a16="http://schemas.microsoft.com/office/drawing/2014/main" id="{5187E337-A920-F6E5-3FAC-92994B5AD4C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0ADC7D-64C8-6951-8CFE-0F0275B0639F}"/>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2731256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69400C-585E-5749-8F2E-ABCA4C1C39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2A01288-6BD1-0388-ADD3-7173234DD9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2C8C20-BC8D-3556-6DBE-7DF8F3E7C3A9}"/>
              </a:ext>
            </a:extLst>
          </p:cNvPr>
          <p:cNvSpPr>
            <a:spLocks noGrp="1"/>
          </p:cNvSpPr>
          <p:nvPr>
            <p:ph type="dt" sz="half" idx="10"/>
          </p:nvPr>
        </p:nvSpPr>
        <p:spPr/>
        <p:txBody>
          <a:bodyPr/>
          <a:lstStyle/>
          <a:p>
            <a:fld id="{E9A47E24-9EAC-4D4B-A18A-BF692AE14E85}" type="datetimeFigureOut">
              <a:rPr lang="en-IN" smtClean="0"/>
              <a:t>01-10-2023</a:t>
            </a:fld>
            <a:endParaRPr lang="en-IN"/>
          </a:p>
        </p:txBody>
      </p:sp>
      <p:sp>
        <p:nvSpPr>
          <p:cNvPr id="5" name="Footer Placeholder 4">
            <a:extLst>
              <a:ext uri="{FF2B5EF4-FFF2-40B4-BE49-F238E27FC236}">
                <a16:creationId xmlns:a16="http://schemas.microsoft.com/office/drawing/2014/main" id="{8AA8AF70-34A0-C8E1-A077-0A23CCA4A8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E704FFA-9407-89F6-FD7B-AF0AF4917DD3}"/>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1346643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A083E-6EAD-1E87-8BBA-83187A6E5F6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F8278D3-6C82-8A3F-1D81-23DF731CB1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871BBE-0034-42E0-6BEA-77F53619B10E}"/>
              </a:ext>
            </a:extLst>
          </p:cNvPr>
          <p:cNvSpPr>
            <a:spLocks noGrp="1"/>
          </p:cNvSpPr>
          <p:nvPr>
            <p:ph type="dt" sz="half" idx="10"/>
          </p:nvPr>
        </p:nvSpPr>
        <p:spPr/>
        <p:txBody>
          <a:bodyPr/>
          <a:lstStyle/>
          <a:p>
            <a:fld id="{E9A47E24-9EAC-4D4B-A18A-BF692AE14E85}" type="datetimeFigureOut">
              <a:rPr lang="en-IN" smtClean="0"/>
              <a:t>01-10-2023</a:t>
            </a:fld>
            <a:endParaRPr lang="en-IN"/>
          </a:p>
        </p:txBody>
      </p:sp>
      <p:sp>
        <p:nvSpPr>
          <p:cNvPr id="5" name="Footer Placeholder 4">
            <a:extLst>
              <a:ext uri="{FF2B5EF4-FFF2-40B4-BE49-F238E27FC236}">
                <a16:creationId xmlns:a16="http://schemas.microsoft.com/office/drawing/2014/main" id="{212C5E07-0FAA-C92B-24D3-A2E2CD70DCD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09A8D0-3F05-9EE5-30E1-84F900677156}"/>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667332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85BC3-0CD5-F651-3457-410E641474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22CD3A4-4A04-B833-A745-A179C60061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DAD9AA2-C721-812D-064E-BB73271CE246}"/>
              </a:ext>
            </a:extLst>
          </p:cNvPr>
          <p:cNvSpPr>
            <a:spLocks noGrp="1"/>
          </p:cNvSpPr>
          <p:nvPr>
            <p:ph type="dt" sz="half" idx="10"/>
          </p:nvPr>
        </p:nvSpPr>
        <p:spPr/>
        <p:txBody>
          <a:bodyPr/>
          <a:lstStyle/>
          <a:p>
            <a:fld id="{E9A47E24-9EAC-4D4B-A18A-BF692AE14E85}" type="datetimeFigureOut">
              <a:rPr lang="en-IN" smtClean="0"/>
              <a:t>01-10-2023</a:t>
            </a:fld>
            <a:endParaRPr lang="en-IN"/>
          </a:p>
        </p:txBody>
      </p:sp>
      <p:sp>
        <p:nvSpPr>
          <p:cNvPr id="5" name="Footer Placeholder 4">
            <a:extLst>
              <a:ext uri="{FF2B5EF4-FFF2-40B4-BE49-F238E27FC236}">
                <a16:creationId xmlns:a16="http://schemas.microsoft.com/office/drawing/2014/main" id="{998E082E-0CFF-C418-C0AA-F109A8C9B0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5842135-7049-5678-FE3D-5C255EF515EE}"/>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29130654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043D7-905D-214A-9D63-4302D4B9916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E91936F-8291-42ED-0123-BBB40326D58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71F5434-8BD0-6B54-DC71-F0B8DC124A6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C610EDD-2DBF-6625-0D11-C687F02B248D}"/>
              </a:ext>
            </a:extLst>
          </p:cNvPr>
          <p:cNvSpPr>
            <a:spLocks noGrp="1"/>
          </p:cNvSpPr>
          <p:nvPr>
            <p:ph type="dt" sz="half" idx="10"/>
          </p:nvPr>
        </p:nvSpPr>
        <p:spPr/>
        <p:txBody>
          <a:bodyPr/>
          <a:lstStyle/>
          <a:p>
            <a:fld id="{E9A47E24-9EAC-4D4B-A18A-BF692AE14E85}" type="datetimeFigureOut">
              <a:rPr lang="en-IN" smtClean="0"/>
              <a:t>01-10-2023</a:t>
            </a:fld>
            <a:endParaRPr lang="en-IN"/>
          </a:p>
        </p:txBody>
      </p:sp>
      <p:sp>
        <p:nvSpPr>
          <p:cNvPr id="6" name="Footer Placeholder 5">
            <a:extLst>
              <a:ext uri="{FF2B5EF4-FFF2-40B4-BE49-F238E27FC236}">
                <a16:creationId xmlns:a16="http://schemas.microsoft.com/office/drawing/2014/main" id="{A02A9909-54F3-7B9C-1806-7CA069E7445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5916D08-BAD2-2CB1-517C-398189CECD14}"/>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610383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D58BC-25FC-6863-2E94-A2FF331F007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D8DAF71-EF0F-A8EF-4D68-7A2A1EE2D3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F7F1D0E-133A-B35B-8094-9508F68036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E56302A-6862-A8FA-DCC7-87363209B1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C3E4D9-7CEB-B62F-E2F8-DDEF456F13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EAF8012-741B-E320-29B8-24D6CDD64358}"/>
              </a:ext>
            </a:extLst>
          </p:cNvPr>
          <p:cNvSpPr>
            <a:spLocks noGrp="1"/>
          </p:cNvSpPr>
          <p:nvPr>
            <p:ph type="dt" sz="half" idx="10"/>
          </p:nvPr>
        </p:nvSpPr>
        <p:spPr/>
        <p:txBody>
          <a:bodyPr/>
          <a:lstStyle/>
          <a:p>
            <a:fld id="{E9A47E24-9EAC-4D4B-A18A-BF692AE14E85}" type="datetimeFigureOut">
              <a:rPr lang="en-IN" smtClean="0"/>
              <a:t>01-10-2023</a:t>
            </a:fld>
            <a:endParaRPr lang="en-IN"/>
          </a:p>
        </p:txBody>
      </p:sp>
      <p:sp>
        <p:nvSpPr>
          <p:cNvPr id="8" name="Footer Placeholder 7">
            <a:extLst>
              <a:ext uri="{FF2B5EF4-FFF2-40B4-BE49-F238E27FC236}">
                <a16:creationId xmlns:a16="http://schemas.microsoft.com/office/drawing/2014/main" id="{AB4E9339-7986-1416-70D9-93408FA4AD5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8346C22-57A2-0DE2-9E6B-5C9BD60FA140}"/>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897351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999A0-C241-E070-A744-A2EEE110156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5865046-50FD-C1ED-B03D-99D6620DA36C}"/>
              </a:ext>
            </a:extLst>
          </p:cNvPr>
          <p:cNvSpPr>
            <a:spLocks noGrp="1"/>
          </p:cNvSpPr>
          <p:nvPr>
            <p:ph type="dt" sz="half" idx="10"/>
          </p:nvPr>
        </p:nvSpPr>
        <p:spPr/>
        <p:txBody>
          <a:bodyPr/>
          <a:lstStyle/>
          <a:p>
            <a:fld id="{E9A47E24-9EAC-4D4B-A18A-BF692AE14E85}" type="datetimeFigureOut">
              <a:rPr lang="en-IN" smtClean="0"/>
              <a:t>01-10-2023</a:t>
            </a:fld>
            <a:endParaRPr lang="en-IN"/>
          </a:p>
        </p:txBody>
      </p:sp>
      <p:sp>
        <p:nvSpPr>
          <p:cNvPr id="4" name="Footer Placeholder 3">
            <a:extLst>
              <a:ext uri="{FF2B5EF4-FFF2-40B4-BE49-F238E27FC236}">
                <a16:creationId xmlns:a16="http://schemas.microsoft.com/office/drawing/2014/main" id="{56251A59-E6BB-3BA4-B0DF-5EEEA958A26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EBCE7A6-5542-627C-F720-70D2E579C07D}"/>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3403924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E9D4D5-B525-B87F-78E8-B7796714772C}"/>
              </a:ext>
            </a:extLst>
          </p:cNvPr>
          <p:cNvSpPr>
            <a:spLocks noGrp="1"/>
          </p:cNvSpPr>
          <p:nvPr>
            <p:ph type="dt" sz="half" idx="10"/>
          </p:nvPr>
        </p:nvSpPr>
        <p:spPr/>
        <p:txBody>
          <a:bodyPr/>
          <a:lstStyle/>
          <a:p>
            <a:fld id="{E9A47E24-9EAC-4D4B-A18A-BF692AE14E85}" type="datetimeFigureOut">
              <a:rPr lang="en-IN" smtClean="0"/>
              <a:t>01-10-2023</a:t>
            </a:fld>
            <a:endParaRPr lang="en-IN"/>
          </a:p>
        </p:txBody>
      </p:sp>
      <p:sp>
        <p:nvSpPr>
          <p:cNvPr id="3" name="Footer Placeholder 2">
            <a:extLst>
              <a:ext uri="{FF2B5EF4-FFF2-40B4-BE49-F238E27FC236}">
                <a16:creationId xmlns:a16="http://schemas.microsoft.com/office/drawing/2014/main" id="{525F175B-FE90-A5D0-642F-B4008ED709A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620E65B-7229-2117-7759-473063E97CCB}"/>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2559590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C6E62-6D1A-41B0-188E-D11D7E0D43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969729B-6664-9119-418F-A4861AF94F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35B811E-A820-5F1F-BFB6-903CD428EA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22ED7B-00DC-5E3C-1C0B-DB8EAD15AE64}"/>
              </a:ext>
            </a:extLst>
          </p:cNvPr>
          <p:cNvSpPr>
            <a:spLocks noGrp="1"/>
          </p:cNvSpPr>
          <p:nvPr>
            <p:ph type="dt" sz="half" idx="10"/>
          </p:nvPr>
        </p:nvSpPr>
        <p:spPr/>
        <p:txBody>
          <a:bodyPr/>
          <a:lstStyle/>
          <a:p>
            <a:fld id="{E9A47E24-9EAC-4D4B-A18A-BF692AE14E85}" type="datetimeFigureOut">
              <a:rPr lang="en-IN" smtClean="0"/>
              <a:t>01-10-2023</a:t>
            </a:fld>
            <a:endParaRPr lang="en-IN"/>
          </a:p>
        </p:txBody>
      </p:sp>
      <p:sp>
        <p:nvSpPr>
          <p:cNvPr id="6" name="Footer Placeholder 5">
            <a:extLst>
              <a:ext uri="{FF2B5EF4-FFF2-40B4-BE49-F238E27FC236}">
                <a16:creationId xmlns:a16="http://schemas.microsoft.com/office/drawing/2014/main" id="{19378486-7008-A773-4D27-CAAA76404ED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D1AEF4D-7661-9800-5621-A06770048822}"/>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414695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3F9E1-4E25-4B33-D306-648D66CCC5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3087A25-4EC3-C5A0-31A2-33A721FDEA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4FBBC7A-F35A-30E7-3546-91550C61B3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8B02B2-58CD-10AE-9CAB-391CB1752A2C}"/>
              </a:ext>
            </a:extLst>
          </p:cNvPr>
          <p:cNvSpPr>
            <a:spLocks noGrp="1"/>
          </p:cNvSpPr>
          <p:nvPr>
            <p:ph type="dt" sz="half" idx="10"/>
          </p:nvPr>
        </p:nvSpPr>
        <p:spPr/>
        <p:txBody>
          <a:bodyPr/>
          <a:lstStyle/>
          <a:p>
            <a:fld id="{E9A47E24-9EAC-4D4B-A18A-BF692AE14E85}" type="datetimeFigureOut">
              <a:rPr lang="en-IN" smtClean="0"/>
              <a:t>01-10-2023</a:t>
            </a:fld>
            <a:endParaRPr lang="en-IN"/>
          </a:p>
        </p:txBody>
      </p:sp>
      <p:sp>
        <p:nvSpPr>
          <p:cNvPr id="6" name="Footer Placeholder 5">
            <a:extLst>
              <a:ext uri="{FF2B5EF4-FFF2-40B4-BE49-F238E27FC236}">
                <a16:creationId xmlns:a16="http://schemas.microsoft.com/office/drawing/2014/main" id="{1FF7A892-A734-F5D5-1DEA-972CFA811DC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58A2230-871D-FAB6-E053-E7357F8E57D5}"/>
              </a:ext>
            </a:extLst>
          </p:cNvPr>
          <p:cNvSpPr>
            <a:spLocks noGrp="1"/>
          </p:cNvSpPr>
          <p:nvPr>
            <p:ph type="sldNum" sz="quarter" idx="12"/>
          </p:nvPr>
        </p:nvSpPr>
        <p:spPr/>
        <p:txBody>
          <a:bodyPr/>
          <a:lstStyle/>
          <a:p>
            <a:fld id="{79AF9B4B-64E3-4F40-B2CE-61C91D2BC08D}" type="slidenum">
              <a:rPr lang="en-IN" smtClean="0"/>
              <a:t>‹#›</a:t>
            </a:fld>
            <a:endParaRPr lang="en-IN"/>
          </a:p>
        </p:txBody>
      </p:sp>
    </p:spTree>
    <p:extLst>
      <p:ext uri="{BB962C8B-B14F-4D97-AF65-F5344CB8AC3E}">
        <p14:creationId xmlns:p14="http://schemas.microsoft.com/office/powerpoint/2010/main" val="3230977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20FF22-4D2C-AE05-0D2B-C9E15E5E97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13FF324-6C04-66DD-A5AB-84808220FA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9816C4E-887C-F3FD-C14B-2F83DB18B0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A47E24-9EAC-4D4B-A18A-BF692AE14E85}" type="datetimeFigureOut">
              <a:rPr lang="en-IN" smtClean="0"/>
              <a:t>01-10-2023</a:t>
            </a:fld>
            <a:endParaRPr lang="en-IN"/>
          </a:p>
        </p:txBody>
      </p:sp>
      <p:sp>
        <p:nvSpPr>
          <p:cNvPr id="5" name="Footer Placeholder 4">
            <a:extLst>
              <a:ext uri="{FF2B5EF4-FFF2-40B4-BE49-F238E27FC236}">
                <a16:creationId xmlns:a16="http://schemas.microsoft.com/office/drawing/2014/main" id="{C06CA3BA-70D6-0C8A-A77E-4BEB107845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CE49944-1D76-4D2E-D8C2-AC5D38DB84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AF9B4B-64E3-4F40-B2CE-61C91D2BC08D}" type="slidenum">
              <a:rPr lang="en-IN" smtClean="0"/>
              <a:t>‹#›</a:t>
            </a:fld>
            <a:endParaRPr lang="en-IN"/>
          </a:p>
        </p:txBody>
      </p:sp>
    </p:spTree>
    <p:extLst>
      <p:ext uri="{BB962C8B-B14F-4D97-AF65-F5344CB8AC3E}">
        <p14:creationId xmlns:p14="http://schemas.microsoft.com/office/powerpoint/2010/main" val="38731815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B0D32-A965-7E75-C54D-EF0AD4B253F5}"/>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2BB9A783-A655-06F8-FB5D-4BAEE9D0353A}"/>
              </a:ext>
            </a:extLst>
          </p:cNvPr>
          <p:cNvSpPr>
            <a:spLocks noGrp="1"/>
          </p:cNvSpPr>
          <p:nvPr>
            <p:ph type="subTitle" idx="1"/>
          </p:nvPr>
        </p:nvSpPr>
        <p:spPr/>
        <p:txBody>
          <a:bodyPr/>
          <a:lstStyle/>
          <a:p>
            <a:endParaRPr lang="en-IN" dirty="0"/>
          </a:p>
        </p:txBody>
      </p:sp>
      <p:pic>
        <p:nvPicPr>
          <p:cNvPr id="5" name="Picture 4" descr="Desk with stethoscope and computer keyboard">
            <a:extLst>
              <a:ext uri="{FF2B5EF4-FFF2-40B4-BE49-F238E27FC236}">
                <a16:creationId xmlns:a16="http://schemas.microsoft.com/office/drawing/2014/main" id="{DD45A9C1-CC75-CA68-7245-228F3C546E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9EA65754-A1A7-839F-18BB-CEBF47AF1DA5}"/>
              </a:ext>
            </a:extLst>
          </p:cNvPr>
          <p:cNvSpPr/>
          <p:nvPr/>
        </p:nvSpPr>
        <p:spPr>
          <a:xfrm>
            <a:off x="335045" y="2367171"/>
            <a:ext cx="7368081" cy="2123658"/>
          </a:xfrm>
          <a:prstGeom prst="rect">
            <a:avLst/>
          </a:prstGeom>
          <a:noFill/>
        </p:spPr>
        <p:txBody>
          <a:bodyPr wrap="square" lIns="91440" tIns="45720" rIns="91440" bIns="45720">
            <a:spAutoFit/>
          </a:bodyPr>
          <a:lstStyle/>
          <a:p>
            <a:pPr algn="ctr"/>
            <a:r>
              <a:rPr lang="en-US" sz="6600" b="1" dirty="0">
                <a:ln w="9525">
                  <a:solidFill>
                    <a:schemeClr val="bg1"/>
                  </a:solidFill>
                  <a:prstDash val="solid"/>
                </a:ln>
                <a:effectLst>
                  <a:outerShdw blurRad="12700" dist="38100" dir="2700000" algn="tl" rotWithShape="0">
                    <a:schemeClr val="bg1">
                      <a:lumMod val="50000"/>
                    </a:schemeClr>
                  </a:outerShdw>
                </a:effectLst>
              </a:rPr>
              <a:t>COVID-19 VACCINE ANALYSIS</a:t>
            </a:r>
            <a:endParaRPr lang="en-US" sz="6600" b="0" cap="none" spc="0" dirty="0">
              <a:ln w="0"/>
              <a:solidFill>
                <a:schemeClr val="tx1"/>
              </a:solidFill>
              <a:effectLst>
                <a:outerShdw blurRad="38100" dist="19050" dir="2700000" algn="tl" rotWithShape="0">
                  <a:schemeClr val="dk1">
                    <a:alpha val="40000"/>
                  </a:schemeClr>
                </a:outerShdw>
              </a:effectLst>
            </a:endParaRPr>
          </a:p>
        </p:txBody>
      </p:sp>
      <p:sp>
        <p:nvSpPr>
          <p:cNvPr id="4" name="TextBox 3">
            <a:extLst>
              <a:ext uri="{FF2B5EF4-FFF2-40B4-BE49-F238E27FC236}">
                <a16:creationId xmlns:a16="http://schemas.microsoft.com/office/drawing/2014/main" id="{81E911D0-F1BD-26BB-31A4-D3123E2C7754}"/>
              </a:ext>
            </a:extLst>
          </p:cNvPr>
          <p:cNvSpPr txBox="1"/>
          <p:nvPr/>
        </p:nvSpPr>
        <p:spPr>
          <a:xfrm>
            <a:off x="4348065" y="4563910"/>
            <a:ext cx="2751331" cy="646331"/>
          </a:xfrm>
          <a:prstGeom prst="rect">
            <a:avLst/>
          </a:prstGeom>
          <a:noFill/>
        </p:spPr>
        <p:txBody>
          <a:bodyPr wrap="none" rtlCol="0">
            <a:spAutoFit/>
          </a:bodyPr>
          <a:lstStyle/>
          <a:p>
            <a:r>
              <a:rPr lang="en-US" sz="3600" b="1" dirty="0"/>
              <a:t>-</a:t>
            </a:r>
            <a:r>
              <a:rPr lang="en-US" sz="3600" b="1"/>
              <a:t>by Ennilavan</a:t>
            </a:r>
            <a:endParaRPr lang="en-IN" sz="3600" b="1" dirty="0"/>
          </a:p>
        </p:txBody>
      </p:sp>
    </p:spTree>
    <p:extLst>
      <p:ext uri="{BB962C8B-B14F-4D97-AF65-F5344CB8AC3E}">
        <p14:creationId xmlns:p14="http://schemas.microsoft.com/office/powerpoint/2010/main" val="8462111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Fireworks exploding in the night sky">
            <a:extLst>
              <a:ext uri="{FF2B5EF4-FFF2-40B4-BE49-F238E27FC236}">
                <a16:creationId xmlns:a16="http://schemas.microsoft.com/office/drawing/2014/main" id="{87DC9140-4F73-3257-C0EA-2869DBFA26CB}"/>
              </a:ext>
            </a:extLst>
          </p:cNvPr>
          <p:cNvPicPr>
            <a:picLocks noChangeAspect="1"/>
          </p:cNvPicPr>
          <p:nvPr/>
        </p:nvPicPr>
        <p:blipFill rotWithShape="1">
          <a:blip r:embed="rId2">
            <a:extLst>
              <a:ext uri="{28A0092B-C50C-407E-A947-70E740481C1C}">
                <a14:useLocalDpi xmlns:a14="http://schemas.microsoft.com/office/drawing/2010/main" val="0"/>
              </a:ext>
            </a:extLst>
          </a:blip>
          <a:srcRect r="71604"/>
          <a:stretch/>
        </p:blipFill>
        <p:spPr>
          <a:xfrm>
            <a:off x="0" y="0"/>
            <a:ext cx="12192000" cy="6858000"/>
          </a:xfrm>
          <a:prstGeom prst="rect">
            <a:avLst/>
          </a:prstGeom>
        </p:spPr>
      </p:pic>
      <p:sp>
        <p:nvSpPr>
          <p:cNvPr id="3" name="Rectangle 2">
            <a:extLst>
              <a:ext uri="{FF2B5EF4-FFF2-40B4-BE49-F238E27FC236}">
                <a16:creationId xmlns:a16="http://schemas.microsoft.com/office/drawing/2014/main" id="{78D37A10-D681-4DE4-C428-5D407B2C7157}"/>
              </a:ext>
            </a:extLst>
          </p:cNvPr>
          <p:cNvSpPr/>
          <p:nvPr/>
        </p:nvSpPr>
        <p:spPr>
          <a:xfrm>
            <a:off x="0" y="177836"/>
            <a:ext cx="10496207"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rgbClr val="0070C0"/>
                </a:solidFill>
                <a:effectLst>
                  <a:outerShdw blurRad="12700" dist="38100" dir="2700000" algn="tl" rotWithShape="0">
                    <a:schemeClr val="bg1">
                      <a:lumMod val="50000"/>
                    </a:schemeClr>
                  </a:outerShdw>
                </a:effectLst>
              </a:rPr>
              <a:t>INSIGHT AND RECOMMENDATIONS:</a:t>
            </a:r>
          </a:p>
        </p:txBody>
      </p:sp>
      <p:sp>
        <p:nvSpPr>
          <p:cNvPr id="4" name="TextBox 3">
            <a:extLst>
              <a:ext uri="{FF2B5EF4-FFF2-40B4-BE49-F238E27FC236}">
                <a16:creationId xmlns:a16="http://schemas.microsoft.com/office/drawing/2014/main" id="{159544C8-C94C-1F9C-EBA6-DF6E3834B5E1}"/>
              </a:ext>
            </a:extLst>
          </p:cNvPr>
          <p:cNvSpPr txBox="1"/>
          <p:nvPr/>
        </p:nvSpPr>
        <p:spPr>
          <a:xfrm>
            <a:off x="324090" y="1101166"/>
            <a:ext cx="12029641" cy="6100581"/>
          </a:xfrm>
          <a:prstGeom prst="rect">
            <a:avLst/>
          </a:prstGeom>
          <a:noFill/>
        </p:spPr>
        <p:txBody>
          <a:bodyPr wrap="square" rtlCol="0">
            <a:spAutoFit/>
          </a:bodyPr>
          <a:lstStyle/>
          <a:p>
            <a:pPr marL="285750" indent="-28575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IN" sz="2800" u="sng"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INSIGHTS</a:t>
            </a:r>
          </a:p>
          <a:p>
            <a:pPr>
              <a:lnSpc>
                <a:spcPct val="107000"/>
              </a:lnSpc>
              <a:spcAft>
                <a:spcPts val="800"/>
              </a:spcAft>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Trends Over Time</a:t>
            </a:r>
          </a:p>
          <a:p>
            <a:pPr marL="342900" indent="-34290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 </a:t>
            </a:r>
            <a:r>
              <a:rPr lang="en-IN" sz="2400" kern="100" dirty="0" err="1">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Analyze</a:t>
            </a: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daily or weekly case counts and death rates to identify trends and spikes in COVID-19 cases.</a:t>
            </a:r>
          </a:p>
          <a:p>
            <a:pPr marL="342900" indent="-34290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 Investigate seasonality and the impact of public health measures over time.</a:t>
            </a:r>
          </a:p>
          <a:p>
            <a:pPr>
              <a:lnSpc>
                <a:spcPct val="107000"/>
              </a:lnSpc>
              <a:spcAft>
                <a:spcPts val="800"/>
              </a:spcAft>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Vaccination Impact</a:t>
            </a:r>
          </a:p>
          <a:p>
            <a:pPr marL="342900" indent="-34290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 Assess the effectiveness of vaccination campaigns by tracking vaccination rates and their impact on case rates and hospitalizations.</a:t>
            </a:r>
          </a:p>
          <a:p>
            <a:pPr>
              <a:lnSpc>
                <a:spcPct val="107000"/>
              </a:lnSpc>
              <a:spcAft>
                <a:spcPts val="800"/>
              </a:spcAft>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Public Health Interventions</a:t>
            </a:r>
          </a:p>
          <a:p>
            <a:pPr marL="342900" indent="-34290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 </a:t>
            </a:r>
            <a:r>
              <a:rPr lang="en-IN" sz="2400" kern="100" dirty="0" err="1">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Analyze</a:t>
            </a: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the effect of public health measures such as lockdowns, mask mandates, and social distancing on case counts.</a:t>
            </a:r>
          </a:p>
          <a:p>
            <a:pPr marL="342900" indent="-342900">
              <a:lnSpc>
                <a:spcPct val="107000"/>
              </a:lnSpc>
              <a:spcAft>
                <a:spcPts val="800"/>
              </a:spcAft>
              <a:buFont typeface="Wingdings" panose="05000000000000000000" pitchFamily="2" charset="2"/>
              <a:buChar char="§"/>
            </a:pPr>
            <a:r>
              <a:rPr lang="en-IN" sz="24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 Assess the timing and duration of these measures.</a:t>
            </a:r>
          </a:p>
          <a:p>
            <a:endParaRPr lang="en-IN" dirty="0"/>
          </a:p>
        </p:txBody>
      </p:sp>
    </p:spTree>
    <p:extLst>
      <p:ext uri="{BB962C8B-B14F-4D97-AF65-F5344CB8AC3E}">
        <p14:creationId xmlns:p14="http://schemas.microsoft.com/office/powerpoint/2010/main" val="3039983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reworks exploding in the night sky">
            <a:extLst>
              <a:ext uri="{FF2B5EF4-FFF2-40B4-BE49-F238E27FC236}">
                <a16:creationId xmlns:a16="http://schemas.microsoft.com/office/drawing/2014/main" id="{B2216E68-7E01-3BD6-0CF7-AEAE94796AC9}"/>
              </a:ext>
            </a:extLst>
          </p:cNvPr>
          <p:cNvPicPr>
            <a:picLocks noChangeAspect="1"/>
          </p:cNvPicPr>
          <p:nvPr/>
        </p:nvPicPr>
        <p:blipFill rotWithShape="1">
          <a:blip r:embed="rId2">
            <a:extLst>
              <a:ext uri="{28A0092B-C50C-407E-A947-70E740481C1C}">
                <a14:useLocalDpi xmlns:a14="http://schemas.microsoft.com/office/drawing/2010/main" val="0"/>
              </a:ext>
            </a:extLst>
          </a:blip>
          <a:srcRect r="71604"/>
          <a:stretch/>
        </p:blipFill>
        <p:spPr>
          <a:xfrm>
            <a:off x="0" y="0"/>
            <a:ext cx="12192000" cy="6858000"/>
          </a:xfrm>
          <a:prstGeom prst="rect">
            <a:avLst/>
          </a:prstGeom>
        </p:spPr>
      </p:pic>
      <p:sp>
        <p:nvSpPr>
          <p:cNvPr id="4" name="TextBox 3">
            <a:extLst>
              <a:ext uri="{FF2B5EF4-FFF2-40B4-BE49-F238E27FC236}">
                <a16:creationId xmlns:a16="http://schemas.microsoft.com/office/drawing/2014/main" id="{06C80E29-6A35-44FE-596E-362DD6E56E41}"/>
              </a:ext>
            </a:extLst>
          </p:cNvPr>
          <p:cNvSpPr txBox="1"/>
          <p:nvPr/>
        </p:nvSpPr>
        <p:spPr>
          <a:xfrm>
            <a:off x="637953" y="467833"/>
            <a:ext cx="7798866" cy="6093976"/>
          </a:xfrm>
          <a:prstGeom prst="rect">
            <a:avLst/>
          </a:prstGeom>
          <a:noFill/>
        </p:spPr>
        <p:txBody>
          <a:bodyPr wrap="none" rtlCol="0">
            <a:spAutoFit/>
          </a:bodyPr>
          <a:lstStyle/>
          <a:p>
            <a:r>
              <a:rPr lang="en-US" sz="6600" dirty="0">
                <a:solidFill>
                  <a:srgbClr val="FFC000"/>
                </a:solidFill>
              </a:rPr>
              <a:t>RECOMENDATIONS</a:t>
            </a:r>
            <a:r>
              <a:rPr lang="en-US" sz="4800" dirty="0">
                <a:solidFill>
                  <a:schemeClr val="bg1">
                    <a:lumMod val="95000"/>
                  </a:schemeClr>
                </a:solidFill>
              </a:rPr>
              <a:t>:</a:t>
            </a: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Data Quality</a:t>
            </a:r>
            <a:endParaRPr lang="en-US" sz="5400" dirty="0">
              <a:solidFill>
                <a:schemeClr val="bg1">
                  <a:lumMod val="95000"/>
                </a:schemeClr>
              </a:solidFill>
            </a:endParaRP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Visualization</a:t>
            </a:r>
            <a:endParaRPr lang="en-IN" sz="5400" dirty="0">
              <a:solidFill>
                <a:schemeClr val="bg1">
                  <a:lumMod val="95000"/>
                </a:schemeClr>
              </a:solidFill>
              <a:latin typeface="Calibri" panose="020F0502020204030204" pitchFamily="34" charset="0"/>
              <a:ea typeface="Calibri" panose="020F0502020204030204" pitchFamily="34" charset="0"/>
              <a:cs typeface="Times New Roman" panose="02020603050405020304" pitchFamily="18" charset="0"/>
            </a:endParaRP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Comparative Analysis</a:t>
            </a: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Statistical Analysis</a:t>
            </a:r>
            <a:endParaRPr lang="en-IN" sz="5400" dirty="0">
              <a:solidFill>
                <a:schemeClr val="bg1">
                  <a:lumMod val="95000"/>
                </a:schemeClr>
              </a:solidFill>
              <a:latin typeface="Calibri" panose="020F0502020204030204" pitchFamily="34" charset="0"/>
              <a:ea typeface="Calibri" panose="020F0502020204030204" pitchFamily="34" charset="0"/>
              <a:cs typeface="Times New Roman" panose="02020603050405020304" pitchFamily="18" charset="0"/>
            </a:endParaRP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Machine Learning</a:t>
            </a:r>
          </a:p>
          <a:p>
            <a:pPr marL="1600200" lvl="2" indent="-685800">
              <a:buFont typeface="Wingdings" panose="05000000000000000000" pitchFamily="2" charset="2"/>
              <a:buChar char="ü"/>
            </a:pPr>
            <a:r>
              <a:rPr lang="en-IN" sz="54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Data Sources</a:t>
            </a:r>
            <a:endParaRPr lang="en-IN" sz="5400" dirty="0">
              <a:solidFill>
                <a:schemeClr val="bg1">
                  <a:lumMod val="95000"/>
                </a:schemeClr>
              </a:solidFill>
            </a:endParaRPr>
          </a:p>
        </p:txBody>
      </p:sp>
    </p:spTree>
    <p:extLst>
      <p:ext uri="{BB962C8B-B14F-4D97-AF65-F5344CB8AC3E}">
        <p14:creationId xmlns:p14="http://schemas.microsoft.com/office/powerpoint/2010/main" val="2169235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Hot air balloon in foggy mountains">
            <a:extLst>
              <a:ext uri="{FF2B5EF4-FFF2-40B4-BE49-F238E27FC236}">
                <a16:creationId xmlns:a16="http://schemas.microsoft.com/office/drawing/2014/main" id="{47F2414D-9A6E-BA36-379D-E44F455F87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BACB3D51-7D1C-BE44-D2D4-DE25218D7D74}"/>
              </a:ext>
            </a:extLst>
          </p:cNvPr>
          <p:cNvSpPr/>
          <p:nvPr/>
        </p:nvSpPr>
        <p:spPr>
          <a:xfrm>
            <a:off x="1561410" y="2052934"/>
            <a:ext cx="11048278" cy="1107996"/>
          </a:xfrm>
          <a:prstGeom prst="rect">
            <a:avLst/>
          </a:prstGeom>
          <a:noFill/>
        </p:spPr>
        <p:txBody>
          <a:bodyPr wrap="square" lIns="91440" tIns="45720" rIns="91440" bIns="45720">
            <a:spAutoFit/>
          </a:bodyPr>
          <a:lstStyle/>
          <a:p>
            <a:pPr algn="ctr"/>
            <a:r>
              <a:rPr lang="en-US" sz="66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glow rad="101600">
                    <a:schemeClr val="accent3">
                      <a:satMod val="175000"/>
                      <a:alpha val="40000"/>
                    </a:schemeClr>
                  </a:glow>
                  <a:reflection blurRad="6350" stA="53000" endA="300" endPos="35500" dir="5400000" sy="-90000" algn="bl" rotWithShape="0"/>
                </a:effectLst>
              </a:rPr>
              <a:t>THANKYOU</a:t>
            </a:r>
          </a:p>
        </p:txBody>
      </p:sp>
    </p:spTree>
    <p:extLst>
      <p:ext uri="{BB962C8B-B14F-4D97-AF65-F5344CB8AC3E}">
        <p14:creationId xmlns:p14="http://schemas.microsoft.com/office/powerpoint/2010/main" val="22624944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68AF3-FD0E-3B1A-3B5D-278BF18B0171}"/>
              </a:ext>
            </a:extLst>
          </p:cNvPr>
          <p:cNvSpPr>
            <a:spLocks noGrp="1"/>
          </p:cNvSpPr>
          <p:nvPr>
            <p:ph type="title"/>
          </p:nvPr>
        </p:nvSpPr>
        <p:spPr/>
        <p:txBody>
          <a:bodyPr/>
          <a:lstStyle/>
          <a:p>
            <a:endParaRPr lang="en-IN" dirty="0"/>
          </a:p>
        </p:txBody>
      </p:sp>
      <p:pic>
        <p:nvPicPr>
          <p:cNvPr id="5" name="Content Placeholder 4" descr="Abstract white geometric texture">
            <a:extLst>
              <a:ext uri="{FF2B5EF4-FFF2-40B4-BE49-F238E27FC236}">
                <a16:creationId xmlns:a16="http://schemas.microsoft.com/office/drawing/2014/main" id="{8ACFE4E6-BA65-D947-DB5C-1F4DF6C27EF3}"/>
              </a:ext>
            </a:extLst>
          </p:cNvPr>
          <p:cNvPicPr>
            <a:picLocks noGrp="1" noChangeAspect="1"/>
          </p:cNvPicPr>
          <p:nvPr>
            <p:ph idx="1"/>
          </p:nvPr>
        </p:nvPicPr>
        <p:blipFill>
          <a:blip r:embed="rId2">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13310" y="0"/>
            <a:ext cx="12192000" cy="6858000"/>
          </a:xfrm>
        </p:spPr>
      </p:pic>
      <p:sp>
        <p:nvSpPr>
          <p:cNvPr id="7" name="Rectangle 6">
            <a:extLst>
              <a:ext uri="{FF2B5EF4-FFF2-40B4-BE49-F238E27FC236}">
                <a16:creationId xmlns:a16="http://schemas.microsoft.com/office/drawing/2014/main" id="{83211458-39F0-E041-12CE-94C8E8DC132E}"/>
              </a:ext>
            </a:extLst>
          </p:cNvPr>
          <p:cNvSpPr/>
          <p:nvPr/>
        </p:nvSpPr>
        <p:spPr>
          <a:xfrm>
            <a:off x="229144" y="104576"/>
            <a:ext cx="4612481" cy="923330"/>
          </a:xfrm>
          <a:prstGeom prst="rect">
            <a:avLst/>
          </a:prstGeom>
          <a:noFill/>
        </p:spPr>
        <p:txBody>
          <a:bodyPr wrap="none" lIns="91440" tIns="45720" rIns="91440" bIns="45720">
            <a:spAutoFit/>
          </a:bodyPr>
          <a:lstStyle/>
          <a:p>
            <a:pPr algn="ctr"/>
            <a:r>
              <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PROBLEM</a:t>
            </a: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r>
              <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DEFINITION:</a:t>
            </a:r>
            <a:endParaRPr lang="en-US" sz="3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8" name="TextBox 7">
            <a:extLst>
              <a:ext uri="{FF2B5EF4-FFF2-40B4-BE49-F238E27FC236}">
                <a16:creationId xmlns:a16="http://schemas.microsoft.com/office/drawing/2014/main" id="{633CB03A-985B-7E22-7949-4D0DC87DE079}"/>
              </a:ext>
            </a:extLst>
          </p:cNvPr>
          <p:cNvSpPr txBox="1"/>
          <p:nvPr/>
        </p:nvSpPr>
        <p:spPr>
          <a:xfrm>
            <a:off x="714055" y="996941"/>
            <a:ext cx="11707089" cy="6001643"/>
          </a:xfrm>
          <a:prstGeom prst="rect">
            <a:avLst/>
          </a:prstGeom>
          <a:noFill/>
        </p:spPr>
        <p:txBody>
          <a:bodyPr wrap="square" rtlCol="0">
            <a:spAutoFit/>
          </a:bodyPr>
          <a:lstStyle/>
          <a:p>
            <a:pPr marL="457200" indent="-457200">
              <a:buFont typeface="Arial" panose="020B0604020202020204" pitchFamily="34" charset="0"/>
              <a:buChar char="•"/>
            </a:pPr>
            <a:r>
              <a:rPr lang="en-US" sz="3200" b="0" i="0" dirty="0">
                <a:solidFill>
                  <a:schemeClr val="tx1">
                    <a:lumMod val="95000"/>
                    <a:lumOff val="5000"/>
                  </a:schemeClr>
                </a:solidFill>
                <a:effectLst/>
                <a:latin typeface="Söhne"/>
              </a:rPr>
              <a:t>COVID-19 analysis data refers to the collection, organization, and interpretation of information related to the COVID-19 pandemic. This data is critical for understanding the spread and impact of the virus, making informed decisions, and formulating public health strategies.</a:t>
            </a:r>
          </a:p>
          <a:p>
            <a:r>
              <a:rPr lang="en-US" sz="3200" dirty="0">
                <a:solidFill>
                  <a:schemeClr val="tx1">
                    <a:lumMod val="95000"/>
                    <a:lumOff val="5000"/>
                  </a:schemeClr>
                </a:solidFill>
                <a:latin typeface="Söhne"/>
              </a:rPr>
              <a:t>    </a:t>
            </a:r>
          </a:p>
          <a:p>
            <a:pPr marL="457200" indent="-457200">
              <a:buFont typeface="Arial" panose="020B0604020202020204" pitchFamily="34" charset="0"/>
              <a:buChar char="•"/>
            </a:pPr>
            <a:r>
              <a:rPr lang="en-US" sz="3200" b="0" i="0" dirty="0">
                <a:solidFill>
                  <a:schemeClr val="tx1">
                    <a:lumMod val="95000"/>
                    <a:lumOff val="5000"/>
                  </a:schemeClr>
                </a:solidFill>
                <a:effectLst/>
                <a:latin typeface="Söhne"/>
              </a:rPr>
              <a:t>COVID-19 analysis data is continually updated and analyzed by epidemiologists, public health officials, researchers, and policymakers to inform strategies for mitigating the spread of the virus, managing healthcare resources, and guiding vaccination efforts during the pandemic. It plays a central role in our collective response to this global health crisis.</a:t>
            </a:r>
            <a:endParaRPr lang="en-IN" sz="3200" dirty="0">
              <a:solidFill>
                <a:schemeClr val="tx1">
                  <a:lumMod val="95000"/>
                  <a:lumOff val="5000"/>
                </a:schemeClr>
              </a:solidFill>
            </a:endParaRPr>
          </a:p>
        </p:txBody>
      </p:sp>
    </p:spTree>
    <p:extLst>
      <p:ext uri="{BB962C8B-B14F-4D97-AF65-F5344CB8AC3E}">
        <p14:creationId xmlns:p14="http://schemas.microsoft.com/office/powerpoint/2010/main" val="4162214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2F0CB-040F-7C1C-4B67-52757003BAC3}"/>
              </a:ext>
            </a:extLst>
          </p:cNvPr>
          <p:cNvSpPr>
            <a:spLocks noGrp="1"/>
          </p:cNvSpPr>
          <p:nvPr>
            <p:ph type="title"/>
          </p:nvPr>
        </p:nvSpPr>
        <p:spPr/>
        <p:txBody>
          <a:bodyPr/>
          <a:lstStyle/>
          <a:p>
            <a:endParaRPr lang="en-IN" dirty="0"/>
          </a:p>
        </p:txBody>
      </p:sp>
      <p:pic>
        <p:nvPicPr>
          <p:cNvPr id="4" name="Content Placeholder 4" descr="Abstract white geometric texture">
            <a:extLst>
              <a:ext uri="{FF2B5EF4-FFF2-40B4-BE49-F238E27FC236}">
                <a16:creationId xmlns:a16="http://schemas.microsoft.com/office/drawing/2014/main" id="{BEDC5C1D-0D12-EF6B-20A1-65F576D0E25F}"/>
              </a:ext>
            </a:extLst>
          </p:cNvPr>
          <p:cNvPicPr>
            <a:picLocks noGrp="1" noChangeAspect="1"/>
          </p:cNvPicPr>
          <p:nvPr>
            <p:ph idx="1"/>
          </p:nvPr>
        </p:nvPicPr>
        <p:blipFill>
          <a:blip r:embed="rId2">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p:spPr>
      </p:pic>
      <p:sp>
        <p:nvSpPr>
          <p:cNvPr id="5" name="Rectangle 4">
            <a:extLst>
              <a:ext uri="{FF2B5EF4-FFF2-40B4-BE49-F238E27FC236}">
                <a16:creationId xmlns:a16="http://schemas.microsoft.com/office/drawing/2014/main" id="{F0C4CDA1-3949-C419-53EE-FFAD81D78145}"/>
              </a:ext>
            </a:extLst>
          </p:cNvPr>
          <p:cNvSpPr/>
          <p:nvPr/>
        </p:nvSpPr>
        <p:spPr>
          <a:xfrm>
            <a:off x="641134" y="320020"/>
            <a:ext cx="10244728" cy="707886"/>
          </a:xfrm>
          <a:prstGeom prst="rect">
            <a:avLst/>
          </a:prstGeom>
          <a:noFill/>
        </p:spPr>
        <p:txBody>
          <a:bodyPr wrap="none" lIns="91440" tIns="45720" rIns="91440" bIns="45720">
            <a:spAutoFit/>
          </a:bodyPr>
          <a:lstStyle/>
          <a:p>
            <a:pPr algn="ctr"/>
            <a:r>
              <a:rPr lang="en-US" sz="4000" b="1" u="sng" dirty="0">
                <a:ln w="9525">
                  <a:solidFill>
                    <a:schemeClr val="bg1"/>
                  </a:solidFill>
                  <a:prstDash val="solid"/>
                </a:ln>
                <a:effectLst>
                  <a:outerShdw blurRad="12700" dist="38100" dir="2700000" algn="tl" rotWithShape="0">
                    <a:schemeClr val="bg1">
                      <a:lumMod val="50000"/>
                    </a:schemeClr>
                  </a:outerShdw>
                </a:effectLst>
              </a:rPr>
              <a:t>IT CONTAINS THE FOLLOWING TYPES OF DATAS:</a:t>
            </a:r>
            <a:endParaRPr lang="en-US" sz="4000" b="1" u="sng"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TextBox 5">
            <a:extLst>
              <a:ext uri="{FF2B5EF4-FFF2-40B4-BE49-F238E27FC236}">
                <a16:creationId xmlns:a16="http://schemas.microsoft.com/office/drawing/2014/main" id="{A565A63E-964D-AF6B-9648-161CE791B1C5}"/>
              </a:ext>
            </a:extLst>
          </p:cNvPr>
          <p:cNvSpPr txBox="1"/>
          <p:nvPr/>
        </p:nvSpPr>
        <p:spPr>
          <a:xfrm>
            <a:off x="1339015" y="1343824"/>
            <a:ext cx="10610530" cy="5262979"/>
          </a:xfrm>
          <a:prstGeom prst="rect">
            <a:avLst/>
          </a:prstGeom>
          <a:noFill/>
        </p:spPr>
        <p:txBody>
          <a:bodyPr wrap="square" rtlCol="0">
            <a:spAutoFit/>
          </a:bodyPr>
          <a:lstStyle/>
          <a:p>
            <a:pPr marL="685800" indent="-685800">
              <a:buFont typeface="Wingdings" panose="05000000000000000000" pitchFamily="2" charset="2"/>
              <a:buChar char="q"/>
            </a:pPr>
            <a:r>
              <a:rPr lang="en-IN" sz="4800" b="1" i="0" dirty="0">
                <a:effectLst/>
                <a:latin typeface="Sitka Small" pitchFamily="2" charset="0"/>
              </a:rPr>
              <a:t>Case Data</a:t>
            </a:r>
          </a:p>
          <a:p>
            <a:pPr marL="685800" indent="-685800">
              <a:buFont typeface="Wingdings" panose="05000000000000000000" pitchFamily="2" charset="2"/>
              <a:buChar char="q"/>
            </a:pPr>
            <a:r>
              <a:rPr lang="en-IN" sz="4800" b="1" i="0" dirty="0">
                <a:effectLst/>
                <a:latin typeface="Sitka Small" pitchFamily="2" charset="0"/>
              </a:rPr>
              <a:t>Testing Data</a:t>
            </a:r>
          </a:p>
          <a:p>
            <a:pPr marL="685800" indent="-685800">
              <a:buFont typeface="Wingdings" panose="05000000000000000000" pitchFamily="2" charset="2"/>
              <a:buChar char="q"/>
            </a:pPr>
            <a:r>
              <a:rPr lang="en-IN" sz="4800" b="1" i="0" dirty="0">
                <a:effectLst/>
                <a:latin typeface="Sitka Small" pitchFamily="2" charset="0"/>
              </a:rPr>
              <a:t>Hospitalization Data</a:t>
            </a:r>
            <a:endParaRPr lang="en-IN" sz="4800" b="1" dirty="0">
              <a:latin typeface="Sitka Small" pitchFamily="2" charset="0"/>
            </a:endParaRPr>
          </a:p>
          <a:p>
            <a:pPr marL="685800" indent="-685800">
              <a:buFont typeface="Wingdings" panose="05000000000000000000" pitchFamily="2" charset="2"/>
              <a:buChar char="q"/>
            </a:pPr>
            <a:r>
              <a:rPr lang="en-IN" sz="4800" b="1" i="0" dirty="0">
                <a:effectLst/>
                <a:latin typeface="Sitka Small" pitchFamily="2" charset="0"/>
              </a:rPr>
              <a:t>Vaccination Data</a:t>
            </a:r>
          </a:p>
          <a:p>
            <a:pPr marL="685800" indent="-685800">
              <a:buFont typeface="Wingdings" panose="05000000000000000000" pitchFamily="2" charset="2"/>
              <a:buChar char="q"/>
            </a:pPr>
            <a:r>
              <a:rPr lang="en-IN" sz="4800" b="1" i="0" dirty="0">
                <a:effectLst/>
                <a:latin typeface="Sitka Small" pitchFamily="2" charset="0"/>
              </a:rPr>
              <a:t>Surveillance Data</a:t>
            </a:r>
          </a:p>
          <a:p>
            <a:pPr marL="685800" indent="-685800">
              <a:buFont typeface="Wingdings" panose="05000000000000000000" pitchFamily="2" charset="2"/>
              <a:buChar char="q"/>
            </a:pPr>
            <a:r>
              <a:rPr lang="en-IN" sz="4800" b="1" i="0" dirty="0">
                <a:effectLst/>
                <a:latin typeface="Sitka Small" pitchFamily="2" charset="0"/>
              </a:rPr>
              <a:t>Modelling and Predictive Data</a:t>
            </a:r>
            <a:endParaRPr lang="en-IN" sz="4800" dirty="0">
              <a:latin typeface="Sitka Small" pitchFamily="2" charset="0"/>
            </a:endParaRPr>
          </a:p>
        </p:txBody>
      </p:sp>
    </p:spTree>
    <p:extLst>
      <p:ext uri="{BB962C8B-B14F-4D97-AF65-F5344CB8AC3E}">
        <p14:creationId xmlns:p14="http://schemas.microsoft.com/office/powerpoint/2010/main" val="381817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lack and white rough wall texture">
            <a:extLst>
              <a:ext uri="{FF2B5EF4-FFF2-40B4-BE49-F238E27FC236}">
                <a16:creationId xmlns:a16="http://schemas.microsoft.com/office/drawing/2014/main" id="{4984A1E2-CC0D-B83D-26D9-1794993FC8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Rectangle 8">
            <a:extLst>
              <a:ext uri="{FF2B5EF4-FFF2-40B4-BE49-F238E27FC236}">
                <a16:creationId xmlns:a16="http://schemas.microsoft.com/office/drawing/2014/main" id="{22154A0D-20C2-728D-CB80-269114336881}"/>
              </a:ext>
            </a:extLst>
          </p:cNvPr>
          <p:cNvSpPr/>
          <p:nvPr/>
        </p:nvSpPr>
        <p:spPr>
          <a:xfrm>
            <a:off x="198714" y="182571"/>
            <a:ext cx="7721345"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accent1">
                    <a:lumMod val="75000"/>
                  </a:schemeClr>
                </a:solidFill>
                <a:effectLst>
                  <a:outerShdw blurRad="12700" dist="38100" dir="2700000" algn="tl" rotWithShape="0">
                    <a:schemeClr val="bg1">
                      <a:lumMod val="50000"/>
                    </a:schemeClr>
                  </a:outerShdw>
                </a:effectLst>
              </a:rPr>
              <a:t>DESIGN THINKING:(STEPS)</a:t>
            </a:r>
          </a:p>
        </p:txBody>
      </p:sp>
      <p:sp>
        <p:nvSpPr>
          <p:cNvPr id="10" name="TextBox 9">
            <a:extLst>
              <a:ext uri="{FF2B5EF4-FFF2-40B4-BE49-F238E27FC236}">
                <a16:creationId xmlns:a16="http://schemas.microsoft.com/office/drawing/2014/main" id="{D9FA0F4E-A2C5-3A88-C6BE-7FFF2E03AC63}"/>
              </a:ext>
            </a:extLst>
          </p:cNvPr>
          <p:cNvSpPr txBox="1"/>
          <p:nvPr/>
        </p:nvSpPr>
        <p:spPr>
          <a:xfrm>
            <a:off x="1738745" y="1288472"/>
            <a:ext cx="8714509" cy="5509200"/>
          </a:xfrm>
          <a:prstGeom prst="rect">
            <a:avLst/>
          </a:prstGeom>
          <a:noFill/>
        </p:spPr>
        <p:txBody>
          <a:bodyPr wrap="square" rtlCol="0">
            <a:spAutoFit/>
          </a:bodyPr>
          <a:lstStyle/>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DATA COLLECTION</a:t>
            </a:r>
          </a:p>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DATA PREPROCESSING</a:t>
            </a:r>
          </a:p>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EXPLORATORY DATA ANALYSIS</a:t>
            </a:r>
          </a:p>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STATISTICAL ANALYSIS</a:t>
            </a:r>
          </a:p>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VISUALIZATION</a:t>
            </a:r>
          </a:p>
          <a:p>
            <a:pPr marL="571500" indent="-571500">
              <a:buFont typeface="Wingdings" panose="05000000000000000000" pitchFamily="2" charset="2"/>
              <a:buChar char="v"/>
            </a:pPr>
            <a:r>
              <a:rPr lang="en-US" sz="4400" dirty="0">
                <a:solidFill>
                  <a:schemeClr val="tx1">
                    <a:lumMod val="95000"/>
                    <a:lumOff val="5000"/>
                  </a:schemeClr>
                </a:solidFill>
                <a:latin typeface="Sitka Small" pitchFamily="2" charset="0"/>
              </a:rPr>
              <a:t>INSIGHTS AND RECOMMENDATIONS</a:t>
            </a:r>
            <a:endParaRPr lang="en-IN" sz="4400" dirty="0">
              <a:solidFill>
                <a:schemeClr val="tx1">
                  <a:lumMod val="95000"/>
                  <a:lumOff val="5000"/>
                </a:schemeClr>
              </a:solidFill>
              <a:latin typeface="Sitka Small" pitchFamily="2" charset="0"/>
            </a:endParaRPr>
          </a:p>
        </p:txBody>
      </p:sp>
    </p:spTree>
    <p:extLst>
      <p:ext uri="{BB962C8B-B14F-4D97-AF65-F5344CB8AC3E}">
        <p14:creationId xmlns:p14="http://schemas.microsoft.com/office/powerpoint/2010/main" val="1052846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ack and white rough wall texture">
            <a:extLst>
              <a:ext uri="{FF2B5EF4-FFF2-40B4-BE49-F238E27FC236}">
                <a16:creationId xmlns:a16="http://schemas.microsoft.com/office/drawing/2014/main" id="{50C467DE-45B8-FF69-087D-0191FE1CB2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C6AB0FFD-40EA-798D-9CB6-E7A5166D58BF}"/>
              </a:ext>
            </a:extLst>
          </p:cNvPr>
          <p:cNvSpPr txBox="1"/>
          <p:nvPr/>
        </p:nvSpPr>
        <p:spPr>
          <a:xfrm>
            <a:off x="221673" y="207819"/>
            <a:ext cx="4544290" cy="707886"/>
          </a:xfrm>
          <a:prstGeom prst="rect">
            <a:avLst/>
          </a:prstGeom>
          <a:noFill/>
        </p:spPr>
        <p:txBody>
          <a:bodyPr wrap="square" rtlCol="0">
            <a:spAutoFit/>
          </a:bodyPr>
          <a:lstStyle/>
          <a:p>
            <a:r>
              <a:rPr lang="en-US" sz="4000" dirty="0">
                <a:solidFill>
                  <a:schemeClr val="bg1"/>
                </a:solidFill>
              </a:rPr>
              <a:t>DATA COLLECTION</a:t>
            </a:r>
            <a:endParaRPr lang="en-IN" sz="4000" dirty="0">
              <a:solidFill>
                <a:schemeClr val="bg1"/>
              </a:solidFill>
            </a:endParaRPr>
          </a:p>
        </p:txBody>
      </p:sp>
      <p:pic>
        <p:nvPicPr>
          <p:cNvPr id="5" name="Picture 4">
            <a:extLst>
              <a:ext uri="{FF2B5EF4-FFF2-40B4-BE49-F238E27FC236}">
                <a16:creationId xmlns:a16="http://schemas.microsoft.com/office/drawing/2014/main" id="{39017F98-9459-46F0-67BA-0627761ECE06}"/>
              </a:ext>
            </a:extLst>
          </p:cNvPr>
          <p:cNvPicPr>
            <a:picLocks noChangeAspect="1"/>
          </p:cNvPicPr>
          <p:nvPr/>
        </p:nvPicPr>
        <p:blipFill rotWithShape="1">
          <a:blip r:embed="rId3">
            <a:extLst>
              <a:ext uri="{28A0092B-C50C-407E-A947-70E740481C1C}">
                <a14:useLocalDpi xmlns:a14="http://schemas.microsoft.com/office/drawing/2010/main" val="0"/>
              </a:ext>
            </a:extLst>
          </a:blip>
          <a:srcRect l="12500" t="23636" r="14205" b="17576"/>
          <a:stretch/>
        </p:blipFill>
        <p:spPr>
          <a:xfrm>
            <a:off x="1440872" y="1025236"/>
            <a:ext cx="8936182" cy="4031673"/>
          </a:xfrm>
          <a:prstGeom prst="rect">
            <a:avLst/>
          </a:prstGeom>
        </p:spPr>
      </p:pic>
      <p:sp>
        <p:nvSpPr>
          <p:cNvPr id="6" name="TextBox 5">
            <a:extLst>
              <a:ext uri="{FF2B5EF4-FFF2-40B4-BE49-F238E27FC236}">
                <a16:creationId xmlns:a16="http://schemas.microsoft.com/office/drawing/2014/main" id="{50E4FBC3-FFC0-3CF9-7437-EEAD4A689F3B}"/>
              </a:ext>
            </a:extLst>
          </p:cNvPr>
          <p:cNvSpPr txBox="1"/>
          <p:nvPr/>
        </p:nvSpPr>
        <p:spPr>
          <a:xfrm>
            <a:off x="0" y="5232599"/>
            <a:ext cx="11831781" cy="1200329"/>
          </a:xfrm>
          <a:prstGeom prst="rect">
            <a:avLst/>
          </a:prstGeom>
          <a:noFill/>
        </p:spPr>
        <p:txBody>
          <a:bodyPr wrap="square" rtlCol="0">
            <a:spAutoFit/>
          </a:bodyPr>
          <a:lstStyle/>
          <a:p>
            <a:pPr algn="ctr"/>
            <a:r>
              <a:rPr lang="en-US" sz="3600" b="1" dirty="0">
                <a:solidFill>
                  <a:srgbClr val="CC3226"/>
                </a:solidFill>
                <a:latin typeface="Sitka Small" pitchFamily="2" charset="0"/>
              </a:rPr>
              <a:t>WE NEED TO COLLECT A DATA OF COVID-19 ANALYSIS TO DO THE PROCESS</a:t>
            </a:r>
            <a:endParaRPr lang="en-IN" sz="3600" b="1" dirty="0">
              <a:solidFill>
                <a:srgbClr val="CC3226"/>
              </a:solidFill>
              <a:latin typeface="Sitka Small" pitchFamily="2" charset="0"/>
            </a:endParaRPr>
          </a:p>
        </p:txBody>
      </p:sp>
    </p:spTree>
    <p:extLst>
      <p:ext uri="{BB962C8B-B14F-4D97-AF65-F5344CB8AC3E}">
        <p14:creationId xmlns:p14="http://schemas.microsoft.com/office/powerpoint/2010/main" val="1477621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ack and white rough wall texture">
            <a:extLst>
              <a:ext uri="{FF2B5EF4-FFF2-40B4-BE49-F238E27FC236}">
                <a16:creationId xmlns:a16="http://schemas.microsoft.com/office/drawing/2014/main" id="{0BDDB825-B82C-89E9-02FC-E4CC22C701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3425EBB7-E0D1-22B6-95A6-91D21AB9B9BF}"/>
              </a:ext>
            </a:extLst>
          </p:cNvPr>
          <p:cNvSpPr/>
          <p:nvPr/>
        </p:nvSpPr>
        <p:spPr>
          <a:xfrm>
            <a:off x="149237" y="113299"/>
            <a:ext cx="6989029"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rgbClr val="0070C0"/>
                </a:solidFill>
                <a:effectLst>
                  <a:outerShdw blurRad="12700" dist="38100" dir="2700000" algn="tl" rotWithShape="0">
                    <a:schemeClr val="bg1">
                      <a:lumMod val="50000"/>
                    </a:schemeClr>
                  </a:outerShdw>
                </a:effectLst>
              </a:rPr>
              <a:t>DATA PRE-PROCESSING:</a:t>
            </a:r>
          </a:p>
        </p:txBody>
      </p:sp>
      <p:pic>
        <p:nvPicPr>
          <p:cNvPr id="5" name="Picture 4">
            <a:extLst>
              <a:ext uri="{FF2B5EF4-FFF2-40B4-BE49-F238E27FC236}">
                <a16:creationId xmlns:a16="http://schemas.microsoft.com/office/drawing/2014/main" id="{B0DDCD8D-83AF-9B9C-84F0-371611A9A876}"/>
              </a:ext>
            </a:extLst>
          </p:cNvPr>
          <p:cNvPicPr>
            <a:picLocks noChangeAspect="1"/>
          </p:cNvPicPr>
          <p:nvPr/>
        </p:nvPicPr>
        <p:blipFill rotWithShape="1">
          <a:blip r:embed="rId3">
            <a:extLst>
              <a:ext uri="{28A0092B-C50C-407E-A947-70E740481C1C}">
                <a14:useLocalDpi xmlns:a14="http://schemas.microsoft.com/office/drawing/2010/main" val="0"/>
              </a:ext>
            </a:extLst>
          </a:blip>
          <a:srcRect l="13523" t="44848" r="56705" b="17374"/>
          <a:stretch/>
        </p:blipFill>
        <p:spPr>
          <a:xfrm>
            <a:off x="8052631" y="1401846"/>
            <a:ext cx="3475089" cy="2027154"/>
          </a:xfrm>
          <a:prstGeom prst="rect">
            <a:avLst/>
          </a:prstGeom>
        </p:spPr>
      </p:pic>
      <p:sp>
        <p:nvSpPr>
          <p:cNvPr id="6" name="TextBox 5">
            <a:extLst>
              <a:ext uri="{FF2B5EF4-FFF2-40B4-BE49-F238E27FC236}">
                <a16:creationId xmlns:a16="http://schemas.microsoft.com/office/drawing/2014/main" id="{BB9D2D74-76CD-CFFC-52A7-79E0DBD26FF9}"/>
              </a:ext>
            </a:extLst>
          </p:cNvPr>
          <p:cNvSpPr txBox="1"/>
          <p:nvPr/>
        </p:nvSpPr>
        <p:spPr>
          <a:xfrm>
            <a:off x="664279" y="1630593"/>
            <a:ext cx="6724073" cy="1569660"/>
          </a:xfrm>
          <a:prstGeom prst="rect">
            <a:avLst/>
          </a:prstGeom>
          <a:noFill/>
        </p:spPr>
        <p:txBody>
          <a:bodyPr wrap="square" rtlCol="0">
            <a:spAutoFit/>
          </a:bodyPr>
          <a:lstStyle/>
          <a:p>
            <a:r>
              <a:rPr lang="en-US" sz="3200" dirty="0"/>
              <a:t>TO IDENTIFY THE MISSING VALUES AND MAKE SURE TO CLEAN THE DATA FOR BETTER ANALYSING</a:t>
            </a:r>
            <a:endParaRPr lang="en-IN" sz="3200" dirty="0"/>
          </a:p>
        </p:txBody>
      </p:sp>
      <p:pic>
        <p:nvPicPr>
          <p:cNvPr id="8" name="Picture 7">
            <a:extLst>
              <a:ext uri="{FF2B5EF4-FFF2-40B4-BE49-F238E27FC236}">
                <a16:creationId xmlns:a16="http://schemas.microsoft.com/office/drawing/2014/main" id="{3376DFA1-B424-31A3-1DC3-5FBBA663CBE8}"/>
              </a:ext>
            </a:extLst>
          </p:cNvPr>
          <p:cNvPicPr>
            <a:picLocks noChangeAspect="1"/>
          </p:cNvPicPr>
          <p:nvPr/>
        </p:nvPicPr>
        <p:blipFill rotWithShape="1">
          <a:blip r:embed="rId4">
            <a:extLst>
              <a:ext uri="{28A0092B-C50C-407E-A947-70E740481C1C}">
                <a14:useLocalDpi xmlns:a14="http://schemas.microsoft.com/office/drawing/2010/main" val="0"/>
              </a:ext>
            </a:extLst>
          </a:blip>
          <a:srcRect l="13350" t="27733" r="59200" b="32000"/>
          <a:stretch/>
        </p:blipFill>
        <p:spPr>
          <a:xfrm>
            <a:off x="438912" y="4005071"/>
            <a:ext cx="3547872" cy="2603079"/>
          </a:xfrm>
          <a:prstGeom prst="rect">
            <a:avLst/>
          </a:prstGeom>
        </p:spPr>
      </p:pic>
      <p:sp>
        <p:nvSpPr>
          <p:cNvPr id="9" name="TextBox 8">
            <a:extLst>
              <a:ext uri="{FF2B5EF4-FFF2-40B4-BE49-F238E27FC236}">
                <a16:creationId xmlns:a16="http://schemas.microsoft.com/office/drawing/2014/main" id="{1A6A7021-C395-4409-F347-0F9CC667B317}"/>
              </a:ext>
            </a:extLst>
          </p:cNvPr>
          <p:cNvSpPr txBox="1"/>
          <p:nvPr/>
        </p:nvSpPr>
        <p:spPr>
          <a:xfrm>
            <a:off x="4690594" y="4374999"/>
            <a:ext cx="6724073" cy="1569660"/>
          </a:xfrm>
          <a:prstGeom prst="rect">
            <a:avLst/>
          </a:prstGeom>
          <a:noFill/>
        </p:spPr>
        <p:txBody>
          <a:bodyPr wrap="square" rtlCol="0">
            <a:spAutoFit/>
          </a:bodyPr>
          <a:lstStyle/>
          <a:p>
            <a:r>
              <a:rPr lang="en-US" sz="3200" dirty="0"/>
              <a:t>PRE-PROCESSING IS NOTHING BUT THE DATASET SHOULD NOT CONTAIN ANY REPETITION OR EMPTY VALUES </a:t>
            </a:r>
            <a:endParaRPr lang="en-IN" sz="3200" dirty="0"/>
          </a:p>
        </p:txBody>
      </p:sp>
    </p:spTree>
    <p:extLst>
      <p:ext uri="{BB962C8B-B14F-4D97-AF65-F5344CB8AC3E}">
        <p14:creationId xmlns:p14="http://schemas.microsoft.com/office/powerpoint/2010/main" val="2022437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ack and white rough wall texture">
            <a:extLst>
              <a:ext uri="{FF2B5EF4-FFF2-40B4-BE49-F238E27FC236}">
                <a16:creationId xmlns:a16="http://schemas.microsoft.com/office/drawing/2014/main" id="{FA855E5D-213C-D2D3-B3FB-7B7054155D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11F18774-C191-3652-9E9E-F79A1F0102D7}"/>
              </a:ext>
            </a:extLst>
          </p:cNvPr>
          <p:cNvSpPr/>
          <p:nvPr/>
        </p:nvSpPr>
        <p:spPr>
          <a:xfrm>
            <a:off x="0" y="278999"/>
            <a:ext cx="902189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rgbClr val="0070C0"/>
                </a:solidFill>
                <a:effectLst>
                  <a:outerShdw blurRad="12700" dist="38100" dir="2700000" algn="tl" rotWithShape="0">
                    <a:schemeClr val="bg1">
                      <a:lumMod val="50000"/>
                    </a:schemeClr>
                  </a:outerShdw>
                </a:effectLst>
              </a:rPr>
              <a:t>EXPLORATORY DATA ANALYSIS:</a:t>
            </a:r>
          </a:p>
        </p:txBody>
      </p:sp>
      <p:pic>
        <p:nvPicPr>
          <p:cNvPr id="5" name="Picture 4">
            <a:extLst>
              <a:ext uri="{FF2B5EF4-FFF2-40B4-BE49-F238E27FC236}">
                <a16:creationId xmlns:a16="http://schemas.microsoft.com/office/drawing/2014/main" id="{970EE1DE-0EF9-0EBF-832D-046F4EFAF111}"/>
              </a:ext>
            </a:extLst>
          </p:cNvPr>
          <p:cNvPicPr>
            <a:picLocks noChangeAspect="1"/>
          </p:cNvPicPr>
          <p:nvPr/>
        </p:nvPicPr>
        <p:blipFill rotWithShape="1">
          <a:blip r:embed="rId3">
            <a:extLst>
              <a:ext uri="{28A0092B-C50C-407E-A947-70E740481C1C}">
                <a14:useLocalDpi xmlns:a14="http://schemas.microsoft.com/office/drawing/2010/main" val="0"/>
              </a:ext>
            </a:extLst>
          </a:blip>
          <a:srcRect l="12750" t="21601" r="55600" b="40799"/>
          <a:stretch/>
        </p:blipFill>
        <p:spPr>
          <a:xfrm>
            <a:off x="8229600" y="1202329"/>
            <a:ext cx="3657599" cy="2127549"/>
          </a:xfrm>
          <a:prstGeom prst="rect">
            <a:avLst/>
          </a:prstGeom>
        </p:spPr>
      </p:pic>
      <p:sp>
        <p:nvSpPr>
          <p:cNvPr id="6" name="TextBox 5">
            <a:extLst>
              <a:ext uri="{FF2B5EF4-FFF2-40B4-BE49-F238E27FC236}">
                <a16:creationId xmlns:a16="http://schemas.microsoft.com/office/drawing/2014/main" id="{A7F8F015-086E-C918-1642-74178F4FC849}"/>
              </a:ext>
            </a:extLst>
          </p:cNvPr>
          <p:cNvSpPr txBox="1"/>
          <p:nvPr/>
        </p:nvSpPr>
        <p:spPr>
          <a:xfrm>
            <a:off x="843160" y="1202329"/>
            <a:ext cx="7196816" cy="2308324"/>
          </a:xfrm>
          <a:prstGeom prst="rect">
            <a:avLst/>
          </a:prstGeom>
          <a:noFill/>
        </p:spPr>
        <p:txBody>
          <a:bodyPr wrap="square" rtlCol="0">
            <a:spAutoFit/>
          </a:bodyPr>
          <a:lstStyle/>
          <a:p>
            <a:r>
              <a:rPr lang="en-US" sz="3600" dirty="0"/>
              <a:t>IT IS THE STEP TO EXPLORE THE DATASET IN ALL POSSIBLE WAYS TO GET A PROPER UNDERSTANDING ABOUT THE DATA</a:t>
            </a:r>
            <a:endParaRPr lang="en-IN" sz="3600" dirty="0"/>
          </a:p>
        </p:txBody>
      </p:sp>
      <p:pic>
        <p:nvPicPr>
          <p:cNvPr id="8" name="Picture 7">
            <a:extLst>
              <a:ext uri="{FF2B5EF4-FFF2-40B4-BE49-F238E27FC236}">
                <a16:creationId xmlns:a16="http://schemas.microsoft.com/office/drawing/2014/main" id="{FA85F7F5-66E8-130F-3BE5-37DB0269F355}"/>
              </a:ext>
            </a:extLst>
          </p:cNvPr>
          <p:cNvPicPr>
            <a:picLocks noChangeAspect="1"/>
          </p:cNvPicPr>
          <p:nvPr/>
        </p:nvPicPr>
        <p:blipFill rotWithShape="1">
          <a:blip r:embed="rId4">
            <a:extLst>
              <a:ext uri="{28A0092B-C50C-407E-A947-70E740481C1C}">
                <a14:useLocalDpi xmlns:a14="http://schemas.microsoft.com/office/drawing/2010/main" val="0"/>
              </a:ext>
            </a:extLst>
          </a:blip>
          <a:srcRect l="12247" t="25823" r="15412" b="28439"/>
          <a:stretch/>
        </p:blipFill>
        <p:spPr>
          <a:xfrm>
            <a:off x="1539433" y="3541092"/>
            <a:ext cx="8819909" cy="3136740"/>
          </a:xfrm>
          <a:prstGeom prst="rect">
            <a:avLst/>
          </a:prstGeom>
        </p:spPr>
      </p:pic>
    </p:spTree>
    <p:extLst>
      <p:ext uri="{BB962C8B-B14F-4D97-AF65-F5344CB8AC3E}">
        <p14:creationId xmlns:p14="http://schemas.microsoft.com/office/powerpoint/2010/main" val="15907549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ack and white rough wall texture">
            <a:extLst>
              <a:ext uri="{FF2B5EF4-FFF2-40B4-BE49-F238E27FC236}">
                <a16:creationId xmlns:a16="http://schemas.microsoft.com/office/drawing/2014/main" id="{273DC0D4-1685-60F7-40BB-8DBE4397D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9419294D-4C24-42E8-82B9-6B864A8C6BD3}"/>
              </a:ext>
            </a:extLst>
          </p:cNvPr>
          <p:cNvSpPr/>
          <p:nvPr/>
        </p:nvSpPr>
        <p:spPr>
          <a:xfrm>
            <a:off x="221451" y="212560"/>
            <a:ext cx="6679394"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rgbClr val="0070C0"/>
                </a:solidFill>
                <a:effectLst>
                  <a:outerShdw blurRad="12700" dist="38100" dir="2700000" algn="tl" rotWithShape="0">
                    <a:schemeClr val="bg1">
                      <a:lumMod val="50000"/>
                    </a:schemeClr>
                  </a:outerShdw>
                </a:effectLst>
              </a:rPr>
              <a:t>STATISTICAL ANALYSIS:</a:t>
            </a:r>
          </a:p>
        </p:txBody>
      </p:sp>
      <p:pic>
        <p:nvPicPr>
          <p:cNvPr id="5" name="Picture 4">
            <a:extLst>
              <a:ext uri="{FF2B5EF4-FFF2-40B4-BE49-F238E27FC236}">
                <a16:creationId xmlns:a16="http://schemas.microsoft.com/office/drawing/2014/main" id="{B810C8B4-A3F7-B4A2-A652-7CA905CA40A1}"/>
              </a:ext>
            </a:extLst>
          </p:cNvPr>
          <p:cNvPicPr>
            <a:picLocks noChangeAspect="1"/>
          </p:cNvPicPr>
          <p:nvPr/>
        </p:nvPicPr>
        <p:blipFill rotWithShape="1">
          <a:blip r:embed="rId3">
            <a:extLst>
              <a:ext uri="{28A0092B-C50C-407E-A947-70E740481C1C}">
                <a14:useLocalDpi xmlns:a14="http://schemas.microsoft.com/office/drawing/2010/main" val="0"/>
              </a:ext>
            </a:extLst>
          </a:blip>
          <a:srcRect l="11202" t="28692" r="43399" b="13587"/>
          <a:stretch/>
        </p:blipFill>
        <p:spPr>
          <a:xfrm>
            <a:off x="555585" y="1135890"/>
            <a:ext cx="10347767" cy="5470363"/>
          </a:xfrm>
          <a:prstGeom prst="rect">
            <a:avLst/>
          </a:prstGeom>
        </p:spPr>
      </p:pic>
    </p:spTree>
    <p:extLst>
      <p:ext uri="{BB962C8B-B14F-4D97-AF65-F5344CB8AC3E}">
        <p14:creationId xmlns:p14="http://schemas.microsoft.com/office/powerpoint/2010/main" val="1614839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ack and white rough wall texture">
            <a:extLst>
              <a:ext uri="{FF2B5EF4-FFF2-40B4-BE49-F238E27FC236}">
                <a16:creationId xmlns:a16="http://schemas.microsoft.com/office/drawing/2014/main" id="{A0AF67B4-6BC6-2FC3-1B81-48215CA4BC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512BBC85-44C7-986D-4A7F-E130940A9A08}"/>
              </a:ext>
            </a:extLst>
          </p:cNvPr>
          <p:cNvSpPr/>
          <p:nvPr/>
        </p:nvSpPr>
        <p:spPr>
          <a:xfrm>
            <a:off x="29280" y="166262"/>
            <a:ext cx="4771947"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rgbClr val="0070C0"/>
                </a:solidFill>
                <a:effectLst>
                  <a:outerShdw blurRad="12700" dist="38100" dir="2700000" algn="tl" rotWithShape="0">
                    <a:schemeClr val="bg1">
                      <a:lumMod val="50000"/>
                    </a:schemeClr>
                  </a:outerShdw>
                </a:effectLst>
              </a:rPr>
              <a:t>VISUALIZATION:</a:t>
            </a:r>
          </a:p>
        </p:txBody>
      </p:sp>
      <p:pic>
        <p:nvPicPr>
          <p:cNvPr id="6" name="Picture 5">
            <a:extLst>
              <a:ext uri="{FF2B5EF4-FFF2-40B4-BE49-F238E27FC236}">
                <a16:creationId xmlns:a16="http://schemas.microsoft.com/office/drawing/2014/main" id="{859A3F79-4D48-FCBE-7D95-D934B9BD47EF}"/>
              </a:ext>
            </a:extLst>
          </p:cNvPr>
          <p:cNvPicPr>
            <a:picLocks noChangeAspect="1"/>
          </p:cNvPicPr>
          <p:nvPr/>
        </p:nvPicPr>
        <p:blipFill rotWithShape="1">
          <a:blip r:embed="rId3">
            <a:extLst>
              <a:ext uri="{28A0092B-C50C-407E-A947-70E740481C1C}">
                <a14:useLocalDpi xmlns:a14="http://schemas.microsoft.com/office/drawing/2010/main" val="0"/>
              </a:ext>
            </a:extLst>
          </a:blip>
          <a:srcRect l="16139" t="41350" r="38861" b="7004"/>
          <a:stretch/>
        </p:blipFill>
        <p:spPr>
          <a:xfrm>
            <a:off x="268942" y="1990843"/>
            <a:ext cx="5553124" cy="3682070"/>
          </a:xfrm>
          <a:prstGeom prst="rect">
            <a:avLst/>
          </a:prstGeom>
        </p:spPr>
      </p:pic>
      <p:pic>
        <p:nvPicPr>
          <p:cNvPr id="10" name="Picture 9">
            <a:extLst>
              <a:ext uri="{FF2B5EF4-FFF2-40B4-BE49-F238E27FC236}">
                <a16:creationId xmlns:a16="http://schemas.microsoft.com/office/drawing/2014/main" id="{01F91A7B-3EE2-B325-AC9D-B352DF8FF5B3}"/>
              </a:ext>
            </a:extLst>
          </p:cNvPr>
          <p:cNvPicPr>
            <a:picLocks noChangeAspect="1"/>
          </p:cNvPicPr>
          <p:nvPr/>
        </p:nvPicPr>
        <p:blipFill rotWithShape="1">
          <a:blip r:embed="rId4">
            <a:extLst>
              <a:ext uri="{28A0092B-C50C-407E-A947-70E740481C1C}">
                <a14:useLocalDpi xmlns:a14="http://schemas.microsoft.com/office/drawing/2010/main" val="0"/>
              </a:ext>
            </a:extLst>
          </a:blip>
          <a:srcRect l="15380" t="38481" r="40855" b="7828"/>
          <a:stretch/>
        </p:blipFill>
        <p:spPr>
          <a:xfrm>
            <a:off x="6236793" y="1990843"/>
            <a:ext cx="5686265" cy="3682070"/>
          </a:xfrm>
          <a:prstGeom prst="rect">
            <a:avLst/>
          </a:prstGeom>
        </p:spPr>
      </p:pic>
    </p:spTree>
    <p:extLst>
      <p:ext uri="{BB962C8B-B14F-4D97-AF65-F5344CB8AC3E}">
        <p14:creationId xmlns:p14="http://schemas.microsoft.com/office/powerpoint/2010/main" val="291623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TotalTime>
  <Words>345</Words>
  <Application>Microsoft Office PowerPoint</Application>
  <PresentationFormat>Widescreen</PresentationFormat>
  <Paragraphs>47</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Sitka Small</vt:lpstr>
      <vt:lpstr>Söhne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Ennilavan SV</dc:creator>
  <cp:lastModifiedBy>Ennilavan SV</cp:lastModifiedBy>
  <cp:revision>5</cp:revision>
  <dcterms:created xsi:type="dcterms:W3CDTF">2023-09-27T17:08:10Z</dcterms:created>
  <dcterms:modified xsi:type="dcterms:W3CDTF">2023-10-01T14:27:03Z</dcterms:modified>
</cp:coreProperties>
</file>

<file path=docProps/thumbnail.jpeg>
</file>